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75" r:id="rId4"/>
    <p:sldId id="274" r:id="rId5"/>
    <p:sldId id="273" r:id="rId6"/>
    <p:sldId id="272" r:id="rId7"/>
    <p:sldId id="271" r:id="rId8"/>
    <p:sldId id="269" r:id="rId9"/>
    <p:sldId id="268" r:id="rId10"/>
    <p:sldId id="262" r:id="rId11"/>
    <p:sldId id="279" r:id="rId12"/>
    <p:sldId id="280" r:id="rId13"/>
    <p:sldId id="281" r:id="rId14"/>
    <p:sldId id="282" r:id="rId15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33"/>
    <a:srgbClr val="739600"/>
    <a:srgbClr val="FFFFFF"/>
    <a:srgbClr val="0079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57E2D8-031A-479B-9E5C-E13650C176A7}" type="datetimeFigureOut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N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E5F382A-6565-4C95-9D54-5DABAAC958C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NZ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845F8C-6A09-4834-BD63-2216F9B65E8C}" type="slidenum">
              <a:rPr lang="en-N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abda1c1-9e97-4c24-b29b-40c0de750d93" descr="image00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4678288" cy="3096344"/>
          </a:xfrm>
        </p:spPr>
        <p:txBody>
          <a:bodyPr>
            <a:noAutofit/>
          </a:bodyPr>
          <a:lstStyle>
            <a:lvl1pPr algn="l">
              <a:defRPr sz="6000" baseline="0">
                <a:solidFill>
                  <a:srgbClr val="FFFFFF"/>
                </a:solidFill>
                <a:latin typeface="MetaSerifOT-Black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3704456" cy="50405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MetaSerifOT-Book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9961A-33D8-435C-BF40-ACC48060391C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Small amount of content and lots of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8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84784"/>
            <a:ext cx="8208912" cy="10801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2627784" y="2636912"/>
            <a:ext cx="3274422" cy="3065418"/>
          </a:xfrm>
          <a:prstGeom prst="rect">
            <a:avLst/>
          </a:prstGeom>
          <a:gradFill flip="none" rotWithShape="1">
            <a:gsLst>
              <a:gs pos="0">
                <a:srgbClr val="A5D867">
                  <a:tint val="66000"/>
                  <a:satMod val="160000"/>
                </a:srgbClr>
              </a:gs>
              <a:gs pos="50000">
                <a:srgbClr val="A5D867">
                  <a:tint val="44500"/>
                  <a:satMod val="160000"/>
                </a:srgbClr>
              </a:gs>
              <a:gs pos="100000">
                <a:srgbClr val="A5D867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/>
          <a:lstStyle>
            <a:lvl1pPr>
              <a:buClr>
                <a:srgbClr val="66CC33"/>
              </a:buClr>
              <a:buNone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893498" y="2636912"/>
            <a:ext cx="1497874" cy="1528354"/>
          </a:xfrm>
          <a:prstGeom prst="rect">
            <a:avLst/>
          </a:prstGeom>
          <a:solidFill>
            <a:srgbClr val="7AB800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897853" y="4165266"/>
            <a:ext cx="1497874" cy="1528354"/>
          </a:xfrm>
          <a:prstGeom prst="rect">
            <a:avLst/>
          </a:prstGeom>
          <a:solidFill>
            <a:srgbClr val="007934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1134264" y="2632558"/>
            <a:ext cx="1497874" cy="1528354"/>
          </a:xfrm>
          <a:prstGeom prst="rect">
            <a:avLst/>
          </a:prstGeom>
          <a:solidFill>
            <a:srgbClr val="A5D867"/>
          </a:solidFill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7387018" y="4173976"/>
            <a:ext cx="1497874" cy="1528354"/>
          </a:xfrm>
          <a:prstGeom prst="rect">
            <a:avLst/>
          </a:prstGeom>
          <a:solidFill>
            <a:srgbClr val="BED600"/>
          </a:solidFill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5893497" y="5702330"/>
            <a:ext cx="805544" cy="748936"/>
          </a:xfrm>
          <a:prstGeom prst="rect">
            <a:avLst/>
          </a:prstGeom>
          <a:solidFill>
            <a:srgbClr val="A5D867"/>
          </a:solidFill>
        </p:spPr>
        <p:txBody>
          <a:bodyPr/>
          <a:lstStyle>
            <a:lvl1pPr>
              <a:buClr>
                <a:srgbClr val="66CC33"/>
              </a:buClr>
              <a:buNone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8660-FA1D-4625-946B-595EA84DAC69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2C7F-4CC9-43FB-B4D9-3CDB345D38B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 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 userDrawn="1"/>
        </p:nvSpPr>
        <p:spPr>
          <a:xfrm>
            <a:off x="4476750" y="1854200"/>
            <a:ext cx="3360738" cy="2309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NZ" sz="4800" spc="100" dirty="0">
                <a:solidFill>
                  <a:srgbClr val="68CC33"/>
                </a:solidFill>
                <a:latin typeface="MetaSerifOT-Black" pitchFamily="50" charset="0"/>
              </a:rPr>
              <a:t>X% Feature figure</a:t>
            </a:r>
            <a:endParaRPr lang="en-NZ" sz="4800" spc="100" dirty="0">
              <a:solidFill>
                <a:srgbClr val="68CC33"/>
              </a:solidFill>
              <a:latin typeface="MetaSerifOT-Black" pitchFamily="50" charset="0"/>
            </a:endParaRPr>
          </a:p>
        </p:txBody>
      </p:sp>
      <p:sp>
        <p:nvSpPr>
          <p:cNvPr id="5" name="TextBox 7"/>
          <p:cNvSpPr txBox="1"/>
          <p:nvPr userDrawn="1"/>
        </p:nvSpPr>
        <p:spPr>
          <a:xfrm>
            <a:off x="4500563" y="4292600"/>
            <a:ext cx="28098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NZ" dirty="0">
                <a:solidFill>
                  <a:srgbClr val="68CC33"/>
                </a:solidFill>
                <a:latin typeface="MetaSerifOT-Black" pitchFamily="50" charset="0"/>
              </a:rPr>
              <a:t>Secondary details</a:t>
            </a:r>
            <a:endParaRPr lang="en-NZ" dirty="0">
              <a:solidFill>
                <a:srgbClr val="68CC33"/>
              </a:solidFill>
              <a:latin typeface="MetaSerifOT-Black" pitchFamily="50" charset="0"/>
            </a:endParaRPr>
          </a:p>
        </p:txBody>
      </p:sp>
      <p:cxnSp>
        <p:nvCxnSpPr>
          <p:cNvPr id="6" name="Straight Connector 9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78692" y="1824716"/>
            <a:ext cx="3192418" cy="32088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66CC33"/>
              </a:buClr>
              <a:buNone/>
              <a:defRPr sz="2800" baseline="0">
                <a:latin typeface="MetaSerifOT-Black" pitchFamily="50" charset="0"/>
              </a:defRPr>
            </a:lvl1pPr>
            <a:lvl2pPr>
              <a:buClr>
                <a:srgbClr val="66CC33"/>
              </a:buClr>
              <a:buFont typeface="Wingdings" pitchFamily="2" charset="2"/>
              <a:buChar char="§"/>
              <a:defRPr>
                <a:latin typeface="MetaSerifOT-Black" pitchFamily="50" charset="0"/>
              </a:defRPr>
            </a:lvl2pPr>
            <a:lvl3pPr>
              <a:buClr>
                <a:srgbClr val="66CC33"/>
              </a:buClr>
              <a:buFont typeface="Courier New" pitchFamily="49" charset="0"/>
              <a:buChar char="o"/>
              <a:defRPr>
                <a:latin typeface="MetaSerifOT-Black" pitchFamily="50" charset="0"/>
              </a:defRPr>
            </a:lvl3pPr>
            <a:lvl4pPr>
              <a:buClr>
                <a:srgbClr val="66CC33"/>
              </a:buClr>
              <a:buFont typeface="Wingdings" pitchFamily="2" charset="2"/>
              <a:buChar char="Ø"/>
              <a:defRPr>
                <a:latin typeface="MetaSerifOT-Black" pitchFamily="50" charset="0"/>
              </a:defRPr>
            </a:lvl4pPr>
            <a:lvl5pPr>
              <a:buClr>
                <a:srgbClr val="66CC33"/>
              </a:buClr>
              <a:buFont typeface="Arial" pitchFamily="34" charset="0"/>
              <a:buChar char="•"/>
              <a:defRPr>
                <a:latin typeface="MetaSerifOT-Blac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1E12D-9258-44DC-B8A9-7423B3D28DA7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1257-D0EC-4153-B960-284EC6A1442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page - low 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1125538"/>
            <a:ext cx="1079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/>
          <p:nvPr userDrawn="1"/>
        </p:nvSpPr>
        <p:spPr>
          <a:xfrm>
            <a:off x="7019925" y="549275"/>
            <a:ext cx="574675" cy="576263"/>
          </a:xfrm>
          <a:prstGeom prst="rect">
            <a:avLst/>
          </a:prstGeom>
          <a:solidFill>
            <a:srgbClr val="BE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Rectangle 8"/>
          <p:cNvSpPr/>
          <p:nvPr userDrawn="1"/>
        </p:nvSpPr>
        <p:spPr>
          <a:xfrm>
            <a:off x="6443663" y="1125538"/>
            <a:ext cx="574675" cy="625475"/>
          </a:xfrm>
          <a:prstGeom prst="rect">
            <a:avLst/>
          </a:prstGeom>
          <a:solidFill>
            <a:srgbClr val="0079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NZ" sz="1100" dirty="0">
                <a:latin typeface="MetaSerifOT-Black" pitchFamily="50" charset="0"/>
              </a:rPr>
              <a:t>It’s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NZ" sz="1100" dirty="0">
                <a:latin typeface="MetaSerifOT-Black" pitchFamily="50" charset="0"/>
              </a:rPr>
              <a:t>Ours.</a:t>
            </a:r>
            <a:endParaRPr lang="en-NZ" sz="1100" dirty="0">
              <a:latin typeface="MetaSerifOT-Black" pitchFamily="5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4176464" cy="2952328"/>
          </a:xfrm>
        </p:spPr>
        <p:txBody>
          <a:bodyPr anchor="t"/>
          <a:lstStyle>
            <a:lvl1pPr algn="l">
              <a:defRPr sz="6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5301208"/>
            <a:ext cx="4032448" cy="56408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E785-5248-4048-A330-3D8EACEBD47E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04951-617C-4C35-9FC8-7EA5C089DE3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34E98-2AF6-4973-A1CE-DB56514932E8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EFF6F-97BD-499C-80D7-65420850BA8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taSerifOT-Bold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C205-1D19-43F0-B07D-419CAF8381DA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E3C99-867C-4AD5-815C-D000C6473FF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1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1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1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48881"/>
            <a:ext cx="4041775" cy="3777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5C38-1B56-4F7B-8FDC-7ACD4C5A1C60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F537F-A6C8-48B9-9AEC-1B46D933C91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5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FA13E-206E-4FEC-8EFB-A54431319F8A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22E04-624F-4895-9A8B-8FE85D0E1D1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 copy - colour">
    <p:bg>
      <p:bgPr>
        <a:solidFill>
          <a:srgbClr val="0079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5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A13CE-CA65-458C-8880-251B5C437DEC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34ED-B678-4F8F-8011-0B0E1AE5FC8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cop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5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CC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>
            <a:lvl1pPr>
              <a:buNone/>
              <a:defRPr sz="3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18B6-6579-41BA-8B1F-ADA4A71101D6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B955F-B18A-4EED-9208-2B37C73168E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 userDrawn="1"/>
        </p:nvSpPr>
        <p:spPr>
          <a:xfrm>
            <a:off x="4986338" y="5157788"/>
            <a:ext cx="1454150" cy="1260475"/>
          </a:xfrm>
          <a:prstGeom prst="rect">
            <a:avLst/>
          </a:prstGeom>
          <a:solidFill>
            <a:srgbClr val="536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Rectangle 10"/>
          <p:cNvSpPr/>
          <p:nvPr userDrawn="1"/>
        </p:nvSpPr>
        <p:spPr>
          <a:xfrm>
            <a:off x="4354513" y="4467225"/>
            <a:ext cx="635000" cy="684213"/>
          </a:xfrm>
          <a:prstGeom prst="rect">
            <a:avLst/>
          </a:prstGeom>
          <a:solidFill>
            <a:srgbClr val="7A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cxnSp>
        <p:nvCxnSpPr>
          <p:cNvPr id="7" name="Straight Connector 12"/>
          <p:cNvCxnSpPr/>
          <p:nvPr userDrawn="1"/>
        </p:nvCxnSpPr>
        <p:spPr>
          <a:xfrm>
            <a:off x="468313" y="1052513"/>
            <a:ext cx="8250237" cy="1587"/>
          </a:xfrm>
          <a:prstGeom prst="line">
            <a:avLst/>
          </a:prstGeom>
          <a:ln>
            <a:solidFill>
              <a:srgbClr val="739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3" descr="KB_logo_CMYK_3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95275"/>
            <a:ext cx="7635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42258" y="1577975"/>
            <a:ext cx="3529149" cy="4735739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20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1pPr>
            <a:lvl2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8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2pPr>
            <a:lvl3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6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3pPr>
            <a:lvl4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4pPr>
            <a:lvl5pPr>
              <a:buClr>
                <a:schemeClr val="bg1">
                  <a:lumMod val="50000"/>
                </a:schemeClr>
              </a:buClr>
              <a:buFont typeface="Arial" pitchFamily="34" charset="0"/>
              <a:buChar char="•"/>
              <a:defRPr sz="120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981303" y="1573621"/>
            <a:ext cx="3347720" cy="3583571"/>
          </a:xfrm>
          <a:prstGeom prst="rect">
            <a:avLst/>
          </a:prstGeom>
          <a:solidFill>
            <a:srgbClr val="A5D867"/>
          </a:solidFill>
        </p:spPr>
        <p:txBody>
          <a:bodyPr/>
          <a:lstStyle>
            <a:lvl1pPr>
              <a:buClr>
                <a:srgbClr val="68CC33"/>
              </a:buClr>
              <a:buNone/>
              <a:defRPr sz="2800"/>
            </a:lvl1pPr>
            <a:lvl2pPr>
              <a:buClr>
                <a:srgbClr val="68CC33"/>
              </a:buClr>
              <a:buFont typeface="Courier New" pitchFamily="49" charset="0"/>
              <a:buChar char="o"/>
              <a:defRPr sz="2400"/>
            </a:lvl2pPr>
            <a:lvl3pPr>
              <a:buClr>
                <a:srgbClr val="68CC33"/>
              </a:buClr>
              <a:buFont typeface="Wingdings" pitchFamily="2" charset="2"/>
              <a:buChar char="§"/>
              <a:defRPr sz="2000"/>
            </a:lvl3pPr>
            <a:lvl4pPr>
              <a:buClr>
                <a:srgbClr val="68CC33"/>
              </a:buClr>
              <a:buFont typeface="Wingdings" pitchFamily="2" charset="2"/>
              <a:buChar char="Ø"/>
              <a:defRPr sz="1800"/>
            </a:lvl4pPr>
            <a:lvl5pPr>
              <a:buClr>
                <a:srgbClr val="68CC33"/>
              </a:buClr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CB11D-2490-40D3-9543-4E40B893316D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42419-6D6D-4D1E-853E-5516BA67451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20578F-60CE-4846-8DB4-B608D0EC9054}" type="datetime1">
              <a:rPr lang="en-NZ"/>
              <a:pPr>
                <a:defRPr/>
              </a:pPr>
              <a:t>22/08/2012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507FAC-A0EF-445C-BBCC-9949B08A6219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 spc="40">
          <a:solidFill>
            <a:srgbClr val="66CC33"/>
          </a:solidFill>
          <a:latin typeface="MetaSerifOT-Bold" pitchFamily="50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66CC33"/>
          </a:solidFill>
          <a:latin typeface="MetaSerifOT-Bold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MetaSerifOT-Book" pitchFamily="50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7F7F7F"/>
          </a:solidFill>
          <a:latin typeface="MetaSerifOT-Book" pitchFamily="50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MetaSerifOT-Book" pitchFamily="50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7F7F7F"/>
          </a:solidFill>
          <a:latin typeface="MetaSerifOT-Book" pitchFamily="50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MetaSerifOT-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565400"/>
            <a:ext cx="4676775" cy="3095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MEDIA BRIEFING </a:t>
            </a:r>
            <a:endParaRPr lang="en-NZ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468313" y="5805488"/>
            <a:ext cx="8280400" cy="503237"/>
          </a:xfrm>
        </p:spPr>
        <p:txBody>
          <a:bodyPr/>
          <a:lstStyle/>
          <a:p>
            <a:r>
              <a:rPr lang="en-NZ" smtClean="0">
                <a:latin typeface="MetaSerifOT-Book"/>
              </a:rPr>
              <a:t>Financial Results – 30 June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Financial Performance (key ratios)</a:t>
            </a:r>
            <a:endParaRPr lang="en-NZ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450" y="1341438"/>
          <a:ext cx="6192838" cy="4327525"/>
        </p:xfrm>
        <a:graphic>
          <a:graphicData uri="http://schemas.openxmlformats.org/drawingml/2006/table">
            <a:tbl>
              <a:tblPr/>
              <a:tblGrid>
                <a:gridCol w="4032448"/>
                <a:gridCol w="216024"/>
                <a:gridCol w="936104"/>
                <a:gridCol w="1008112"/>
              </a:tblGrid>
              <a:tr h="466180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Ratios in percentage terms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>
                          <a:latin typeface="MetaSerifOT-Book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30 June 2012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30 June</a:t>
                      </a:r>
                      <a:r>
                        <a:rPr lang="en-NZ" sz="1200" b="1" i="0" u="none" strike="noStrike" baseline="0" dirty="0" smtClean="0">
                          <a:latin typeface="MetaSerifOT-Book" pitchFamily="50" charset="0"/>
                        </a:rPr>
                        <a:t> 20</a:t>
                      </a:r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11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Profitability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Net interest inc./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average total </a:t>
                      </a:r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1.8%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1.5%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Net profit after tax/avg shareholder's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funds 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11.7%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3.5%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MetaSerifOT-Book" pitchFamily="50" charset="0"/>
                        </a:rPr>
                        <a:t>Efficiency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Operating expenses/total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income 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65.1%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68.5%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Operating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expenses/average </a:t>
                      </a:r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1.9%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 smtClean="0">
                          <a:latin typeface="MetaSerifOT-Book" pitchFamily="50" charset="0"/>
                        </a:rPr>
                        <a:t>Capital ratios</a:t>
                      </a:r>
                      <a:endParaRPr lang="en-NZ" sz="12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Total capital ratio</a:t>
                      </a:r>
                      <a:r>
                        <a:rPr lang="en-NZ" sz="1200" b="0" i="0" u="none" strike="noStrike" baseline="0" dirty="0" smtClean="0">
                          <a:latin typeface="MetaSerifOT-Book" pitchFamily="50" charset="0"/>
                        </a:rPr>
                        <a:t> (Pillar 1)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    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11.3%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MetaSerifOT-Book" pitchFamily="50" charset="0"/>
                        </a:rPr>
                        <a:t>     </a:t>
                      </a:r>
                      <a:r>
                        <a:rPr lang="en-NZ" sz="1200" b="0" i="0" u="none" strike="noStrike" dirty="0" smtClean="0">
                          <a:latin typeface="MetaSerifOT-Book" pitchFamily="50" charset="0"/>
                        </a:rPr>
                        <a:t>11.0% </a:t>
                      </a:r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082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2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B8E5D-2439-4CE2-A8DD-BE2B86B7773D}" type="slidenum">
              <a:rPr lang="en-NZ"/>
              <a:pPr>
                <a:defRPr/>
              </a:pPr>
              <a:t>10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Financial Performance-Capital Adequacy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25962"/>
          </a:xfrm>
        </p:spPr>
        <p:txBody>
          <a:bodyPr rtlCol="0">
            <a:noAutofit/>
          </a:bodyPr>
          <a:lstStyle/>
          <a:p>
            <a:pPr algn="just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1800" dirty="0" smtClean="0"/>
              <a:t>Total Capital ratio under Basel II is 11.3% compared to RBNZ’s minimum regulatory capital ratio of 8%</a:t>
            </a:r>
          </a:p>
          <a:p>
            <a:pPr algn="just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US" sz="1800" dirty="0" smtClean="0"/>
              <a:t>Total capital increased by $48m to $785m, a 7% increase from 30 June 2011. </a:t>
            </a:r>
          </a:p>
          <a:p>
            <a:pPr algn="just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cs typeface="Times New Roman" pitchFamily="18" charset="0"/>
              </a:rPr>
              <a:t>$50m share capital injection by NZ Post to support business growth in December 2011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CBF678-ACA1-4C35-88D3-619F84FA4020}" type="slidenum">
              <a:rPr lang="en-NZ"/>
              <a:pPr>
                <a:defRPr/>
              </a:pPr>
              <a:t>11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Credit Quality (Impaired Assets)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7463"/>
            <a:ext cx="4038600" cy="4525962"/>
          </a:xfrm>
        </p:spPr>
        <p:txBody>
          <a:bodyPr rtlCol="0">
            <a:no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600" dirty="0" smtClean="0">
                <a:solidFill>
                  <a:schemeClr val="bg1">
                    <a:lumMod val="50000"/>
                  </a:schemeClr>
                </a:solidFill>
              </a:rPr>
              <a:t>The table shows total impaired assets as a % of gross loans and advances from Disclosure Statements dated 30 June 2011.  Kiwibank remains favourably placed against other banks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600" dirty="0" smtClean="0">
                <a:solidFill>
                  <a:schemeClr val="bg1">
                    <a:lumMod val="50000"/>
                  </a:schemeClr>
                </a:solidFill>
              </a:rPr>
              <a:t>The ratio has remained consistent across strong balance sheet growth as a result of targeting low LVR, seasoned (i.e. existing, switching) customers to maintain the quality of our lending book.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600" dirty="0" smtClean="0">
                <a:solidFill>
                  <a:schemeClr val="bg1">
                    <a:lumMod val="50000"/>
                  </a:schemeClr>
                </a:solidFill>
              </a:rPr>
              <a:t>Impaired Assets of $84m include all assets where interest charges have been suspended and a specific provision has been raised.  Down from $106m in 2011.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787900" y="3068638"/>
            <a:ext cx="34559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>
                <a:latin typeface="MetaSerifOT-Book"/>
              </a:rPr>
              <a:t>Source:</a:t>
            </a:r>
            <a:r>
              <a:rPr lang="en-GB" sz="1000" i="1">
                <a:latin typeface="MetaSerifOT-Book"/>
              </a:rPr>
              <a:t> 30 June 2011 Disclosure Statements.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>
                <a:latin typeface="MetaSerifOT-Book"/>
              </a:rPr>
              <a:t>	    30 June 2012 not yet available.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E02A-4A7B-4AB8-8EE2-31A0F6BC422F}" type="slidenum">
              <a:rPr lang="en-NZ"/>
              <a:pPr>
                <a:defRPr/>
              </a:pPr>
              <a:t>12</a:t>
            </a:fld>
            <a:endParaRPr lang="en-NZ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859338" y="1420813"/>
          <a:ext cx="3294062" cy="1479550"/>
        </p:xfrm>
        <a:graphic>
          <a:graphicData uri="http://schemas.openxmlformats.org/drawingml/2006/table">
            <a:tbl>
              <a:tblPr/>
              <a:tblGrid>
                <a:gridCol w="1792587"/>
                <a:gridCol w="778598"/>
                <a:gridCol w="722138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Bank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30 June  2012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 30 June </a:t>
                      </a:r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2011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Kiwibank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0.67%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0.92%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ASB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0.65%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BNZ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1.29%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Westpac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1.59%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ANZ/National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2.13%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Credit Quality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A key focus from management and RBNZ is the total credit provisioning to gross loans and advances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NZ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Each bank has a different product and risk portfolio to Kiwibank which has a high % secured mortgage book and LMI insurance for assets over 80%.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476250" y="1196975"/>
            <a:ext cx="7489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2000" b="1">
                <a:solidFill>
                  <a:srgbClr val="66CC33"/>
                </a:solidFill>
                <a:latin typeface="MetaSerifOT-Book"/>
              </a:rPr>
              <a:t>Credit Provisions as a % of Gross Loans and Advances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1024B-D7F0-422C-A3BB-FE91C8B5909E}" type="slidenum">
              <a:rPr lang="en-NZ"/>
              <a:pPr>
                <a:defRPr/>
              </a:pPr>
              <a:t>13</a:t>
            </a:fld>
            <a:endParaRPr lang="en-NZ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787900" y="1700213"/>
          <a:ext cx="3294063" cy="1479550"/>
        </p:xfrm>
        <a:graphic>
          <a:graphicData uri="http://schemas.openxmlformats.org/drawingml/2006/table">
            <a:tbl>
              <a:tblPr/>
              <a:tblGrid>
                <a:gridCol w="1792587"/>
                <a:gridCol w="778598"/>
                <a:gridCol w="722138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Bank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30 June </a:t>
                      </a:r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 30 June </a:t>
                      </a:r>
                      <a:r>
                        <a:rPr lang="en-NZ" sz="1100" b="1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2011</a:t>
                      </a:r>
                      <a:endParaRPr lang="en-NZ" sz="1100" b="1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Kiwibank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0.73%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0.76%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ASB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0.46%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BNZ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0.94%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Westpac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1.25%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ANZ/National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solidFill>
                            <a:srgbClr val="000000"/>
                          </a:solidFill>
                          <a:latin typeface="MetaSerifOT-Book" pitchFamily="50" charset="0"/>
                        </a:rPr>
                        <a:t>1.39%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latin typeface="MetaSerifOT-Book" pitchFamily="50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7676" name="Rectangle 10"/>
          <p:cNvSpPr>
            <a:spLocks noChangeArrowheads="1"/>
          </p:cNvSpPr>
          <p:nvPr/>
        </p:nvSpPr>
        <p:spPr bwMode="auto">
          <a:xfrm>
            <a:off x="4716463" y="3357563"/>
            <a:ext cx="34559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>
                <a:latin typeface="MetaSerifOT-Book"/>
              </a:rPr>
              <a:t>Source:</a:t>
            </a:r>
            <a:r>
              <a:rPr lang="en-GB" sz="1000" i="1">
                <a:latin typeface="MetaSerifOT-Book"/>
              </a:rPr>
              <a:t> 30 June 2011 Disclosure Statements.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>
                <a:latin typeface="MetaSerifOT-Book"/>
              </a:rPr>
              <a:t>	    30 June 2012 not yet available.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The future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088"/>
            <a:ext cx="8229600" cy="4525962"/>
          </a:xfrm>
        </p:spPr>
        <p:txBody>
          <a:bodyPr rtlCol="0">
            <a:no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Roll out of new shops layouts for Post and Kiwibank following pilot in </a:t>
            </a:r>
            <a:r>
              <a:rPr lang="en-NZ" sz="1800" dirty="0" err="1" smtClean="0"/>
              <a:t>Kapiti</a:t>
            </a:r>
            <a:endParaRPr lang="en-NZ" sz="1800" dirty="0" smtClean="0"/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Continued focus on helping customers switch to Kiwibank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Push harder to increase market share in small and medium enterprise market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Growth opportunities in the insurance business – </a:t>
            </a:r>
            <a:r>
              <a:rPr lang="en-NZ" sz="1800" dirty="0" err="1" smtClean="0"/>
              <a:t>Bancassurance</a:t>
            </a:r>
            <a:endParaRPr lang="en-NZ" sz="1800" dirty="0" smtClean="0"/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Consolidate market position as a bank of national and strategic importance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/>
              <a:t>Continued growth of </a:t>
            </a:r>
            <a:r>
              <a:rPr lang="en-NZ" sz="1800" dirty="0" err="1" smtClean="0"/>
              <a:t>Kiwisaver</a:t>
            </a:r>
            <a:endParaRPr lang="en-NZ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53D1C6-F69B-478F-82F8-68F2A278EA12}" type="slidenum">
              <a:rPr lang="en-NZ"/>
              <a:pPr>
                <a:defRPr/>
              </a:pPr>
              <a:t>14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Topics Covered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 rtlCol="0">
            <a:normAutofit/>
          </a:bodyPr>
          <a:lstStyle/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Key Achievements 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Profit Performance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Balance Sheet Growth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Key Ratios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Capital Adequacy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Credit Quality</a:t>
            </a:r>
          </a:p>
          <a:p>
            <a:pPr marL="419100" indent="-419100" fontAlgn="auto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The Future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76A292-C92E-4DEC-AC8C-756B6C4C7F8F}" type="slidenum">
              <a:rPr lang="en-NZ"/>
              <a:pPr>
                <a:defRPr/>
              </a:pPr>
              <a:t>2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Key achievements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 rtlCol="0">
            <a:normAutofit/>
          </a:bodyPr>
          <a:lstStyle/>
          <a:p>
            <a:pPr marL="444500" indent="-444500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Profit after tax of $79.1m for the year ended 30 June 2012, a 276% increase on previous year’s profit of $21.2m  </a:t>
            </a:r>
          </a:p>
          <a:p>
            <a:pPr marL="444500" indent="-444500" algn="just" fontAlgn="auto">
              <a:spcAft>
                <a:spcPts val="600"/>
              </a:spcAft>
              <a:buFont typeface="Arial" pitchFamily="34" charset="0"/>
              <a:buNone/>
              <a:tabLst>
                <a:tab pos="901700" algn="l"/>
              </a:tabLst>
              <a:defRPr/>
            </a:pPr>
            <a:endParaRPr lang="en-NZ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44500" indent="-444500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Continued growth in balance sheet since June 2011:</a:t>
            </a:r>
          </a:p>
          <a:p>
            <a:pPr marL="1079500" lvl="1" indent="-455613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Lending increased 8% from $11.5bn to $12.4bn</a:t>
            </a:r>
          </a:p>
          <a:p>
            <a:pPr marL="1079500" lvl="1" indent="-455613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Customer deposits increased 9% from $10.6bn to $11.6bn</a:t>
            </a:r>
          </a:p>
          <a:p>
            <a:pPr marL="1079500" lvl="1" indent="-455613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Customer growth continued and now exceeds 800,000 </a:t>
            </a:r>
          </a:p>
          <a:p>
            <a:pPr marL="1079500" lvl="1" indent="-455613" algn="just" fontAlgn="auto">
              <a:spcAft>
                <a:spcPts val="600"/>
              </a:spcAft>
              <a:buSzPct val="50000"/>
              <a:buFont typeface="Arial" pitchFamily="34" charset="0"/>
              <a:buNone/>
              <a:tabLst>
                <a:tab pos="901700" algn="l"/>
              </a:tabLst>
              <a:defRPr/>
            </a:pPr>
            <a:endParaRPr lang="en-NZ" sz="1800" dirty="0" smtClean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marL="444500" indent="-444500" algn="just" fontAlgn="auto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Celebrated 10 years since launch in Albany, North Shore, March 2002</a:t>
            </a:r>
            <a:endParaRPr lang="en-NZ" sz="1800" dirty="0" smtClean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360826-AB31-4953-80FE-00B46B88EDA1}" type="slidenum">
              <a:rPr lang="en-NZ"/>
              <a:pPr>
                <a:defRPr/>
              </a:pPr>
              <a:t>3</a:t>
            </a:fld>
            <a:endParaRPr lang="en-N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Key achievements continued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4525962"/>
          </a:xfrm>
        </p:spPr>
        <p:txBody>
          <a:bodyPr rtlCol="0">
            <a:normAutofit/>
          </a:bodyPr>
          <a:lstStyle/>
          <a:p>
            <a:pPr marL="0" indent="0" fontAlgn="auto">
              <a:spcBef>
                <a:spcPts val="1075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pitchFamily="34" charset="0"/>
              <a:buNone/>
              <a:tabLst>
                <a:tab pos="901700" algn="l"/>
              </a:tabLst>
              <a:defRPr/>
            </a:pPr>
            <a:r>
              <a:rPr lang="en-NZ" sz="2000" dirty="0" smtClean="0">
                <a:solidFill>
                  <a:schemeClr val="bg1">
                    <a:lumMod val="50000"/>
                  </a:schemeClr>
                </a:solidFill>
              </a:rPr>
              <a:t>Purchase of Gareth Morgan Investments (by Kiwi Group Holdings Ltd).</a:t>
            </a:r>
          </a:p>
          <a:p>
            <a:pPr marL="844550" lvl="1" indent="-444500" algn="just" fontAlgn="auto">
              <a:spcBef>
                <a:spcPts val="1075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GMI manages more than $1.5 billion of funds</a:t>
            </a:r>
          </a:p>
          <a:p>
            <a:pPr marL="844550" lvl="1" indent="-444500" algn="just" fontAlgn="auto">
              <a:spcBef>
                <a:spcPts val="1075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Adds $650 million to </a:t>
            </a:r>
            <a:r>
              <a:rPr lang="en-NZ" sz="1800" dirty="0" err="1" smtClean="0">
                <a:solidFill>
                  <a:schemeClr val="bg1">
                    <a:lumMod val="50000"/>
                  </a:schemeClr>
                </a:solidFill>
              </a:rPr>
              <a:t>Kiwisaver</a:t>
            </a: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 funds</a:t>
            </a:r>
          </a:p>
          <a:p>
            <a:pPr marL="844550" lvl="1" indent="-444500" algn="just" fontAlgn="auto">
              <a:spcBef>
                <a:spcPts val="1075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Looking to consolidate the two </a:t>
            </a:r>
            <a:r>
              <a:rPr lang="en-NZ" sz="1800" dirty="0" err="1" smtClean="0">
                <a:solidFill>
                  <a:schemeClr val="bg1">
                    <a:lumMod val="50000"/>
                  </a:schemeClr>
                </a:solidFill>
              </a:rPr>
              <a:t>Kiwisaver</a:t>
            </a: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 funds later this year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EEF081-224B-4669-83C9-25BD47433D21}" type="slidenum">
              <a:rPr lang="en-NZ"/>
              <a:pPr>
                <a:defRPr/>
              </a:pPr>
              <a:t>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Key achievements continued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Kiwibank’s credit rating confirmed as AA- by Standard and Poor’s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Rating amended from stable to negative following re-rating of New Zealand Post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‘AA’ Fitch rating granted in June 2012; outlook stable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Aggressive promotions in a static home loan market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Great success with one-year fixed rate of 4.99% (required more staff on the phones)!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Continued support of the Kiwibank New Zealander of the Year and local heroes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BB96E3-7F41-46E6-827F-1AF0E302279A}" type="slidenum">
              <a:rPr lang="en-NZ"/>
              <a:pPr>
                <a:defRPr/>
              </a:pPr>
              <a:t>5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Awards and achievements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 rtlCol="0">
            <a:normAutofit/>
          </a:bodyPr>
          <a:lstStyle/>
          <a:p>
            <a:pPr marL="444500" indent="-444500" algn="just" fontAlgn="auto"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Bank of the Year (</a:t>
            </a:r>
            <a:r>
              <a:rPr lang="en-NZ" sz="1800" dirty="0" err="1" smtClean="0">
                <a:solidFill>
                  <a:schemeClr val="bg1">
                    <a:lumMod val="50000"/>
                  </a:schemeClr>
                </a:solidFill>
              </a:rPr>
              <a:t>Canstar</a:t>
            </a: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 and SST)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Best Value Bank (</a:t>
            </a:r>
            <a:r>
              <a:rPr lang="en-NZ" sz="1800" dirty="0" err="1" smtClean="0">
                <a:solidFill>
                  <a:schemeClr val="bg1">
                    <a:lumMod val="50000"/>
                  </a:schemeClr>
                </a:solidFill>
              </a:rPr>
              <a:t>Canstar</a:t>
            </a: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 and SST)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First-Home Buyer Award (</a:t>
            </a:r>
            <a:r>
              <a:rPr lang="en-NZ" sz="1800" dirty="0" err="1" smtClean="0">
                <a:solidFill>
                  <a:schemeClr val="bg1">
                    <a:lumMod val="50000"/>
                  </a:schemeClr>
                </a:solidFill>
              </a:rPr>
              <a:t>Canstar</a:t>
            </a: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Highest level of customer satisfaction (Roy Morgan)</a:t>
            </a:r>
          </a:p>
          <a:p>
            <a:pPr marL="444500" indent="-444500" algn="just" fontAlgn="auto">
              <a:spcBef>
                <a:spcPts val="1200"/>
              </a:spcBef>
              <a:spcAft>
                <a:spcPts val="1200"/>
              </a:spcAft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800" dirty="0" smtClean="0">
                <a:solidFill>
                  <a:schemeClr val="bg1">
                    <a:lumMod val="50000"/>
                  </a:schemeClr>
                </a:solidFill>
              </a:rPr>
              <a:t>Most trusted bank brand (Reader’s Digest)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EBA810-F210-45DB-BA21-DE7D18F76BE6}" type="slidenum">
              <a:rPr lang="en-NZ"/>
              <a:pPr>
                <a:defRPr/>
              </a:pPr>
              <a:t>6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Financial Performance – Profit &amp; Loss</a:t>
            </a:r>
            <a:endParaRPr lang="en-NZ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NZ" sz="1800" smtClean="0">
                <a:latin typeface="MetaSerifOT-Book"/>
              </a:rPr>
              <a:t>Kiwibank substantially increased net interest income and reduced expenses resulting in profit after tax rising 276% </a:t>
            </a:r>
          </a:p>
        </p:txBody>
      </p:sp>
      <p:sp>
        <p:nvSpPr>
          <p:cNvPr id="21507" name="AutoShape 246"/>
          <p:cNvSpPr>
            <a:spLocks noChangeAspect="1" noChangeArrowheads="1"/>
          </p:cNvSpPr>
          <p:nvPr/>
        </p:nvSpPr>
        <p:spPr bwMode="auto">
          <a:xfrm>
            <a:off x="7989888" y="3894138"/>
            <a:ext cx="180975" cy="236537"/>
          </a:xfrm>
          <a:prstGeom prst="downArrow">
            <a:avLst>
              <a:gd name="adj1" fmla="val 50000"/>
              <a:gd name="adj2" fmla="val 49975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8" name="AutoShape 246"/>
          <p:cNvSpPr>
            <a:spLocks noChangeAspect="1" noChangeArrowheads="1"/>
          </p:cNvSpPr>
          <p:nvPr/>
        </p:nvSpPr>
        <p:spPr bwMode="auto">
          <a:xfrm>
            <a:off x="7986713" y="3490913"/>
            <a:ext cx="185737" cy="244475"/>
          </a:xfrm>
          <a:prstGeom prst="upArrow">
            <a:avLst>
              <a:gd name="adj1" fmla="val 50000"/>
              <a:gd name="adj2" fmla="val 32906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 noChangeAspect="1"/>
          </p:cNvGraphicFramePr>
          <p:nvPr/>
        </p:nvGraphicFramePr>
        <p:xfrm>
          <a:off x="1117600" y="2276475"/>
          <a:ext cx="6550025" cy="2860675"/>
        </p:xfrm>
        <a:graphic>
          <a:graphicData uri="http://schemas.openxmlformats.org/drawingml/2006/table">
            <a:tbl>
              <a:tblPr/>
              <a:tblGrid>
                <a:gridCol w="2706956"/>
                <a:gridCol w="969893"/>
                <a:gridCol w="942068"/>
                <a:gridCol w="989768"/>
                <a:gridCol w="942068"/>
              </a:tblGrid>
              <a:tr h="293542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Dollars in </a:t>
                      </a:r>
                      <a:r>
                        <a:rPr lang="en-NZ" sz="110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millions</a:t>
                      </a:r>
                      <a:endParaRPr lang="en-NZ" sz="110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30 June 2012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30 June 2011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% growth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Net interest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257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191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Other </a:t>
                      </a:r>
                      <a:r>
                        <a:rPr lang="en-NZ" sz="110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income </a:t>
                      </a:r>
                      <a:endParaRPr lang="en-NZ" sz="110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162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162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Total operating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419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353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19%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4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Total expenses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(308)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(321)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(4%)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Profit </a:t>
                      </a:r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before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111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32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247%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53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Income tax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(32)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0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(11) </a:t>
                      </a:r>
                      <a:endParaRPr lang="en-NZ" sz="1100" b="0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Profit </a:t>
                      </a:r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after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79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       </a:t>
                      </a:r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21 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NZ" sz="1100" b="1" kern="1200" baseline="0" dirty="0" smtClean="0">
                          <a:solidFill>
                            <a:schemeClr val="tx1"/>
                          </a:solidFill>
                          <a:latin typeface="MetaSerifOT-Book" pitchFamily="50" charset="0"/>
                          <a:ea typeface="+mn-ea"/>
                          <a:cs typeface="Times New Roman" pitchFamily="18" charset="0"/>
                        </a:rPr>
                        <a:t>276%</a:t>
                      </a:r>
                      <a:endParaRPr lang="en-NZ" sz="1100" b="1" kern="1200" baseline="0" dirty="0">
                        <a:solidFill>
                          <a:schemeClr val="tx1"/>
                        </a:solidFill>
                        <a:latin typeface="MetaSerifOT-Book" pitchFamily="50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60" name="AutoShape 246"/>
          <p:cNvSpPr>
            <a:spLocks noChangeAspect="1" noChangeArrowheads="1"/>
          </p:cNvSpPr>
          <p:nvPr/>
        </p:nvSpPr>
        <p:spPr bwMode="auto">
          <a:xfrm>
            <a:off x="7994650" y="4217988"/>
            <a:ext cx="177800" cy="233362"/>
          </a:xfrm>
          <a:prstGeom prst="upArrow">
            <a:avLst>
              <a:gd name="adj1" fmla="val 50000"/>
              <a:gd name="adj2" fmla="val 3281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61" name="AutoShape 246"/>
          <p:cNvSpPr>
            <a:spLocks noChangeAspect="1" noChangeArrowheads="1"/>
          </p:cNvSpPr>
          <p:nvPr/>
        </p:nvSpPr>
        <p:spPr bwMode="auto">
          <a:xfrm>
            <a:off x="7980363" y="4894263"/>
            <a:ext cx="192087" cy="252412"/>
          </a:xfrm>
          <a:prstGeom prst="upArrow">
            <a:avLst>
              <a:gd name="adj1" fmla="val 50000"/>
              <a:gd name="adj2" fmla="val 3285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6F82F9-2B79-4903-AAEF-996013F6A61E}" type="slidenum">
              <a:rPr lang="en-NZ"/>
              <a:pPr>
                <a:defRPr/>
              </a:pPr>
              <a:t>7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85775"/>
            <a:ext cx="8207375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Financial Performance-Historical Summary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DF6439-6FB4-4B1F-8F4A-F0A99172DF4C}" type="slidenum">
              <a:rPr lang="en-NZ"/>
              <a:pPr>
                <a:defRPr/>
              </a:pPr>
              <a:t>8</a:t>
            </a:fld>
            <a:endParaRPr lang="en-NZ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00113" y="1412875"/>
          <a:ext cx="7272337" cy="3651250"/>
        </p:xfrm>
        <a:graphic>
          <a:graphicData uri="http://schemas.openxmlformats.org/drawingml/2006/table">
            <a:tbl>
              <a:tblPr/>
              <a:tblGrid>
                <a:gridCol w="2173791"/>
                <a:gridCol w="1019803"/>
                <a:gridCol w="1019803"/>
                <a:gridCol w="1019803"/>
                <a:gridCol w="1019803"/>
                <a:gridCol w="1019803"/>
              </a:tblGrid>
              <a:tr h="346707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Dollars in millions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2012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2011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2010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2009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 June 2008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Financial performance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1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1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NZ" sz="1100" b="0" i="0" u="none" strike="noStrike">
                        <a:solidFill>
                          <a:srgbClr val="000000"/>
                        </a:solidFill>
                        <a:latin typeface="MetaSerifOT-Book"/>
                      </a:endParaRP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Interest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773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720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564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649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559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Interest expense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(516)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(529)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(430)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(485)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(444)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interest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257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191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134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115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Other income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168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149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123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Total operating revenue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419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353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302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313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238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Operating expenses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(273)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(242)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(219)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(215)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(179)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702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Impairment allowances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(35)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(79)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(18)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(14)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(4)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profit before taxation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111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32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65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84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55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6702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Income tax expense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(32)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(11)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(19)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(20)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(18)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65">
                <a:tc>
                  <a:txBody>
                    <a:bodyPr/>
                    <a:lstStyle/>
                    <a:p>
                      <a:pPr algn="l" fontAlgn="t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Net profit after taxation</a:t>
                      </a:r>
                    </a:p>
                  </a:txBody>
                  <a:tcPr marL="8435" marR="8435" marT="843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79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21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46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>
                          <a:solidFill>
                            <a:srgbClr val="000000"/>
                          </a:solidFill>
                          <a:latin typeface="MetaSerifOT-Book"/>
                        </a:rPr>
                        <a:t>64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solidFill>
                            <a:srgbClr val="000000"/>
                          </a:solidFill>
                          <a:latin typeface="MetaSerifOT-Book"/>
                        </a:rPr>
                        <a:t>37</a:t>
                      </a:r>
                    </a:p>
                  </a:txBody>
                  <a:tcPr marL="8435" marR="8435" marT="84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Financial Performance-Balance sheet</a:t>
            </a:r>
            <a:endParaRPr lang="en-NZ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46088" y="1295400"/>
            <a:ext cx="8229600" cy="4264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5600" indent="-355600" eaLnBrk="0" fontAlgn="auto" hangingPunct="0">
              <a:spcBef>
                <a:spcPts val="0"/>
              </a:spcBef>
              <a:spcAft>
                <a:spcPct val="35000"/>
              </a:spcAft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NZ" dirty="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  <a:cs typeface="Times New Roman" pitchFamily="18" charset="0"/>
              </a:rPr>
              <a:t>Lending growth continues despite slowdown in the housing market</a:t>
            </a:r>
          </a:p>
          <a:p>
            <a:pPr marL="355600" indent="-355600" eaLnBrk="0" fontAlgn="auto" hangingPunct="0">
              <a:spcBef>
                <a:spcPts val="0"/>
              </a:spcBef>
              <a:spcAft>
                <a:spcPct val="35000"/>
              </a:spcAft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NZ" dirty="0">
                <a:solidFill>
                  <a:schemeClr val="bg1">
                    <a:lumMod val="50000"/>
                  </a:schemeClr>
                </a:solidFill>
                <a:latin typeface="MetaSerifOT-Book" pitchFamily="50" charset="0"/>
                <a:cs typeface="Times New Roman" pitchFamily="18" charset="0"/>
              </a:rPr>
              <a:t>Strong depositor support continues to maintain retail funding ratio</a:t>
            </a:r>
          </a:p>
          <a:p>
            <a:pPr marL="355600" indent="-355600" algn="just" eaLnBrk="0" fontAlgn="auto" hangingPunct="0">
              <a:spcBef>
                <a:spcPts val="0"/>
              </a:spcBef>
              <a:spcAft>
                <a:spcPct val="35000"/>
              </a:spcAft>
              <a:buClr>
                <a:schemeClr val="bg1">
                  <a:lumMod val="50000"/>
                </a:schemeClr>
              </a:buClr>
              <a:defRPr/>
            </a:pPr>
            <a:endParaRPr lang="en-NZ" sz="2000" dirty="0">
              <a:solidFill>
                <a:schemeClr val="bg1">
                  <a:lumMod val="50000"/>
                </a:schemeClr>
              </a:solidFill>
              <a:latin typeface="MetaSerifOT-Book" pitchFamily="50" charset="0"/>
              <a:cs typeface="Times New Roman" pitchFamily="18" charset="0"/>
            </a:endParaRPr>
          </a:p>
          <a:p>
            <a:pPr marL="355600" indent="-355600" algn="just" eaLnBrk="0" fontAlgn="auto" hangingPunct="0">
              <a:spcBef>
                <a:spcPts val="0"/>
              </a:spcBef>
              <a:spcAft>
                <a:spcPct val="35000"/>
              </a:spcAft>
              <a:buClr>
                <a:schemeClr val="bg1">
                  <a:lumMod val="50000"/>
                </a:schemeClr>
              </a:buClr>
              <a:defRPr/>
            </a:pPr>
            <a:endParaRPr lang="en-NZ" sz="2000" dirty="0">
              <a:solidFill>
                <a:schemeClr val="bg1">
                  <a:lumMod val="50000"/>
                </a:schemeClr>
              </a:solidFill>
              <a:latin typeface="MetaSerifOT-Book" pitchFamily="50" charset="0"/>
              <a:cs typeface="Times New Roman" pitchFamily="18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NZ" sz="2400" dirty="0">
              <a:solidFill>
                <a:schemeClr val="bg1">
                  <a:lumMod val="50000"/>
                </a:schemeClr>
              </a:solidFill>
              <a:latin typeface="MetaSerifOT-Book" pitchFamily="50" charset="0"/>
            </a:endParaRPr>
          </a:p>
        </p:txBody>
      </p:sp>
      <p:sp>
        <p:nvSpPr>
          <p:cNvPr id="23555" name="AutoShape 246"/>
          <p:cNvSpPr>
            <a:spLocks noChangeArrowheads="1"/>
          </p:cNvSpPr>
          <p:nvPr/>
        </p:nvSpPr>
        <p:spPr bwMode="auto">
          <a:xfrm>
            <a:off x="7596188" y="2924175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6" name="AutoShape 247"/>
          <p:cNvSpPr>
            <a:spLocks noChangeArrowheads="1"/>
          </p:cNvSpPr>
          <p:nvPr/>
        </p:nvSpPr>
        <p:spPr bwMode="auto">
          <a:xfrm>
            <a:off x="7596188" y="4005263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3557" name="AutoShape 247"/>
          <p:cNvSpPr>
            <a:spLocks noChangeArrowheads="1"/>
          </p:cNvSpPr>
          <p:nvPr/>
        </p:nvSpPr>
        <p:spPr bwMode="auto">
          <a:xfrm>
            <a:off x="7616825" y="4725988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8D5E01-693F-4341-BF90-81ECC52C305E}" type="slidenum">
              <a:rPr lang="en-NZ"/>
              <a:pPr>
                <a:defRPr/>
              </a:pPr>
              <a:t>9</a:t>
            </a:fld>
            <a:endParaRPr lang="en-NZ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31913" y="2420938"/>
          <a:ext cx="6126162" cy="3868737"/>
        </p:xfrm>
        <a:graphic>
          <a:graphicData uri="http://schemas.openxmlformats.org/drawingml/2006/table">
            <a:tbl>
              <a:tblPr/>
              <a:tblGrid>
                <a:gridCol w="2793091"/>
                <a:gridCol w="865024"/>
                <a:gridCol w="865024"/>
                <a:gridCol w="810696"/>
                <a:gridCol w="792088"/>
              </a:tblGrid>
              <a:tr h="343711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Dollars in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millions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30 June 2012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30 June</a:t>
                      </a:r>
                      <a:r>
                        <a:rPr lang="en-NZ" sz="1100" b="1" i="0" u="none" strike="noStrike" baseline="0" dirty="0" smtClean="0">
                          <a:latin typeface="MetaSerifOT-Book" pitchFamily="50" charset="0"/>
                        </a:rPr>
                        <a:t> 20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11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% growth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Loans and advances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12,445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11,495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8%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Wholesale &amp; other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2,300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2,380    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14,745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13,875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6%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>
                          <a:latin typeface="MetaSerifOT-Book" pitchFamily="50" charset="0"/>
                        </a:rPr>
                        <a:t>Financed by: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Customer deposits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11,565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10,586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9%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Securities issued &amp; other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2,433 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   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2,681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13,998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13,267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6%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Shareholder's equity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>
                          <a:latin typeface="MetaSerifOT-Book" pitchFamily="50" charset="0"/>
                        </a:rPr>
                        <a:t>       </a:t>
                      </a:r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747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0" i="0" u="none" strike="noStrike" dirty="0" smtClean="0">
                          <a:latin typeface="MetaSerifOT-Book" pitchFamily="50" charset="0"/>
                        </a:rPr>
                        <a:t>608       </a:t>
                      </a:r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23%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b="1" i="0" u="none" strike="noStrike">
                          <a:latin typeface="MetaSerifOT-Book" pitchFamily="50" charset="0"/>
                        </a:rPr>
                        <a:t>Total liabilities and shareholder's equity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14,745 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dirty="0">
                          <a:latin typeface="MetaSerifOT-Book" pitchFamily="50" charset="0"/>
                        </a:rPr>
                        <a:t>  </a:t>
                      </a:r>
                      <a:r>
                        <a:rPr lang="en-NZ" sz="1100" b="1" i="0" u="none" strike="noStrike" dirty="0" smtClean="0">
                          <a:latin typeface="MetaSerifOT-Book" pitchFamily="50" charset="0"/>
                        </a:rPr>
                        <a:t>13,875</a:t>
                      </a:r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1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1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 gridSpan="2"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063">
                <a:tc gridSpan="3"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 dirty="0">
                        <a:latin typeface="MetaSerifOT-Book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KB powerpoint template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KB powerpoint template 2012</Template>
  <TotalTime>292</TotalTime>
  <Words>846</Words>
  <Application>Microsoft Office PowerPoint</Application>
  <PresentationFormat>On-screen Show (4:3)</PresentationFormat>
  <Paragraphs>265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14</vt:i4>
      </vt:variant>
    </vt:vector>
  </HeadingPairs>
  <TitlesOfParts>
    <vt:vector size="33" baseType="lpstr">
      <vt:lpstr>Calibri</vt:lpstr>
      <vt:lpstr>Arial</vt:lpstr>
      <vt:lpstr>MetaSerifOT-Bold</vt:lpstr>
      <vt:lpstr>MetaSerifOT-Book</vt:lpstr>
      <vt:lpstr>MetaSerifOT-Black</vt:lpstr>
      <vt:lpstr>Wingdings</vt:lpstr>
      <vt:lpstr>Times New Roman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New KB powerpoint template 2012</vt:lpstr>
      <vt:lpstr>MEDIA BRIEFING </vt:lpstr>
      <vt:lpstr>Topics Covered</vt:lpstr>
      <vt:lpstr>Key achievements</vt:lpstr>
      <vt:lpstr>Key achievements continued</vt:lpstr>
      <vt:lpstr>Key achievements continued</vt:lpstr>
      <vt:lpstr>Awards and achievements</vt:lpstr>
      <vt:lpstr>Financial Performance – Profit &amp; Loss</vt:lpstr>
      <vt:lpstr>Financial Performance-Historical Summary </vt:lpstr>
      <vt:lpstr>Financial Performance-Balance sheet</vt:lpstr>
      <vt:lpstr>Financial Performance (key ratios)</vt:lpstr>
      <vt:lpstr>Financial Performance-Capital Adequacy</vt:lpstr>
      <vt:lpstr>Credit Quality (Impaired Assets)</vt:lpstr>
      <vt:lpstr>Credit Quality</vt:lpstr>
      <vt:lpstr>The future</vt:lpstr>
    </vt:vector>
  </TitlesOfParts>
  <Company>Kiwibank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Kiwibank PPoint template JUNE12</dc:title>
  <dc:creator>Kiwibank</dc:creator>
  <cp:lastModifiedBy> David Chaston</cp:lastModifiedBy>
  <cp:revision>45</cp:revision>
  <dcterms:created xsi:type="dcterms:W3CDTF">2012-07-01T21:12:14Z</dcterms:created>
  <dcterms:modified xsi:type="dcterms:W3CDTF">2012-08-21T21:39:01Z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0x010100F5894E8588F6DB46BA4CF3EDC28951DE005669AB73F952AF41B8D94849B466A4B0</vt:lpwstr>
  </property>
  <property fmtid="{D5CDD505-2E9C-101B-9397-08002B2CF9AE}" pid="3" name="HowToPageType">
    <vt:lpwstr>4;#</vt:lpwstr>
  </property>
</Properties>
</file>